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2"/>
  </p:notesMasterIdLst>
  <p:sldIdLst>
    <p:sldId id="301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72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301"/>
            <p14:sldId id="279"/>
            <p14:sldId id="280"/>
            <p14:sldId id="281"/>
            <p14:sldId id="282"/>
            <p14:sldId id="283"/>
            <p14:sldId id="284"/>
            <p14:sldId id="285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6F9"/>
    <a:srgbClr val="ED6F9C"/>
    <a:srgbClr val="A27DB6"/>
    <a:srgbClr val="5F95CF"/>
    <a:srgbClr val="FCC13F"/>
    <a:srgbClr val="F49C4E"/>
    <a:srgbClr val="37B398"/>
    <a:srgbClr val="EA4E34"/>
    <a:srgbClr val="00A7E3"/>
    <a:srgbClr val="C9D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04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23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79790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33671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72509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90646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935183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772018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14665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218220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6627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596372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67760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475562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96008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9802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314851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6990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21699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240269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054989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801677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782209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180747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228512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63686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04205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632926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376383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00175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783963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463909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1146859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018513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50549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66536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089097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545123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7587231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54279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497292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0621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643293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B1+</a:t>
            </a:r>
            <a:br>
              <a:rPr lang="pl-PL" dirty="0"/>
            </a:br>
            <a:r>
              <a:rPr lang="pl-PL" dirty="0" err="1"/>
              <a:t>reported</a:t>
            </a:r>
            <a:r>
              <a:rPr lang="pl-PL" dirty="0"/>
              <a:t> speech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6;p72">
            <a:extLst>
              <a:ext uri="{FF2B5EF4-FFF2-40B4-BE49-F238E27FC236}">
                <a16:creationId xmlns:a16="http://schemas.microsoft.com/office/drawing/2014/main" id="{750676B8-01F4-467A-849A-BDAB2B8DE0F2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for: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Google Shape;517;p72">
            <a:extLst>
              <a:ext uri="{FF2B5EF4-FFF2-40B4-BE49-F238E27FC236}">
                <a16:creationId xmlns:a16="http://schemas.microsoft.com/office/drawing/2014/main" id="{9E7443F2-ADCF-44DA-B96A-6A7DA36E86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173546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often have to report what people have said. When we do this, we need to consider various things.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3053027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Tense change in reported </a:t>
            </a:r>
            <a:r>
              <a:rPr lang="nl-NL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speech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Changing pronouns in reported </a:t>
            </a:r>
            <a:r>
              <a:rPr lang="nl-NL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speech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Changes with time and place words.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Common reporting verbs.</a:t>
            </a:r>
            <a:endParaRPr lang="en-US" sz="200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Tense change…</a:t>
            </a:r>
          </a:p>
        </p:txBody>
      </p:sp>
      <p:sp>
        <p:nvSpPr>
          <p:cNvPr id="7" name="Google Shape;65;p15">
            <a:extLst>
              <a:ext uri="{FF2B5EF4-FFF2-40B4-BE49-F238E27FC236}">
                <a16:creationId xmlns:a16="http://schemas.microsoft.com/office/drawing/2014/main" id="{518B0030-DE75-4898-A38D-9D7EE9D302E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13268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Tense changes in reported </a:t>
            </a:r>
            <a:r>
              <a:rPr lang="nl-NL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speech</a:t>
            </a:r>
            <a:endParaRPr lang="en-US" sz="44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953460"/>
              </p:ext>
            </p:extLst>
          </p:nvPr>
        </p:nvGraphicFramePr>
        <p:xfrm>
          <a:off x="294578" y="959733"/>
          <a:ext cx="11442497" cy="472378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6500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59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29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0452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example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direct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nl-NL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speech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reported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nl-NL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speech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47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She said she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had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 appointment that day.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47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Tom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told me he </a:t>
                      </a:r>
                      <a:r>
                        <a:rPr lang="en-GB" sz="1600" b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was getting 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married the following June.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47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Jayne said Adam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had quit 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his basketball team the week before.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47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Francesca said she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had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been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there before.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47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Dana told me she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was going to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visit her brother the following day.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47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Craig told me he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might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come and that he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would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call later.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247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Jimmy said I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had to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see the film because it was amazing.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3869" y="89222"/>
            <a:ext cx="870511" cy="870511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9294125" y="1397734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fr-FR" sz="1800" dirty="0" err="1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8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simple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9294125" y="2017225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fr-FR" sz="1800" dirty="0" err="1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8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continuous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294125" y="2661442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fr-FR" sz="1800" dirty="0" err="1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8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perfect simple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9307772" y="3305659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fr-FR" sz="1800" dirty="0" err="1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8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perfect simple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9307772" y="3949876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i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was/were going to</a:t>
            </a:r>
          </a:p>
        </p:txBody>
      </p:sp>
      <p:sp>
        <p:nvSpPr>
          <p:cNvPr id="37" name="Rectangle 36"/>
          <p:cNvSpPr/>
          <p:nvPr/>
        </p:nvSpPr>
        <p:spPr>
          <a:xfrm>
            <a:off x="9307772" y="4587692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i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would/could/might</a:t>
            </a:r>
          </a:p>
        </p:txBody>
      </p:sp>
      <p:sp>
        <p:nvSpPr>
          <p:cNvPr id="38" name="Rectangle 37"/>
          <p:cNvSpPr/>
          <p:nvPr/>
        </p:nvSpPr>
        <p:spPr>
          <a:xfrm>
            <a:off x="9321420" y="5202726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i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had to</a:t>
            </a:r>
          </a:p>
        </p:txBody>
      </p:sp>
      <p:sp>
        <p:nvSpPr>
          <p:cNvPr id="39" name="Rounded Rectangular Callout 38"/>
          <p:cNvSpPr/>
          <p:nvPr/>
        </p:nvSpPr>
        <p:spPr>
          <a:xfrm>
            <a:off x="5102431" y="5722616"/>
            <a:ext cx="3816718" cy="648418"/>
          </a:xfrm>
          <a:prstGeom prst="wedgeRoundRectCallout">
            <a:avLst>
              <a:gd name="adj1" fmla="val 54437"/>
              <a:gd name="adj2" fmla="val -4595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Now look at the </a:t>
            </a:r>
            <a:r>
              <a:rPr lang="fr-FR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direct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nl-NL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speech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for each example. What tenses are used?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0601" y="1597789"/>
            <a:ext cx="2990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1B4686"/>
                </a:solidFill>
              </a:rPr>
              <a:t>“I </a:t>
            </a:r>
            <a:r>
              <a:rPr lang="en-GB" sz="1600" b="1" dirty="0">
                <a:solidFill>
                  <a:srgbClr val="1B4686"/>
                </a:solidFill>
              </a:rPr>
              <a:t>have</a:t>
            </a:r>
            <a:r>
              <a:rPr lang="en-GB" sz="1600" dirty="0">
                <a:solidFill>
                  <a:srgbClr val="1B4686"/>
                </a:solidFill>
              </a:rPr>
              <a:t> an appointment today.”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50601" y="2224619"/>
            <a:ext cx="3228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1B4686"/>
                </a:solidFill>
              </a:rPr>
              <a:t>“I </a:t>
            </a:r>
            <a:r>
              <a:rPr lang="en-GB" sz="1600" b="1" dirty="0">
                <a:solidFill>
                  <a:srgbClr val="1B4686"/>
                </a:solidFill>
              </a:rPr>
              <a:t>am getting </a:t>
            </a:r>
            <a:r>
              <a:rPr lang="en-GB" sz="1600" dirty="0">
                <a:solidFill>
                  <a:srgbClr val="1B4686"/>
                </a:solidFill>
              </a:rPr>
              <a:t>married next June.”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50601" y="2861497"/>
            <a:ext cx="4073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1B4686"/>
                </a:solidFill>
              </a:rPr>
              <a:t>“Adam </a:t>
            </a:r>
            <a:r>
              <a:rPr lang="en-GB" sz="1600" b="1" dirty="0">
                <a:solidFill>
                  <a:srgbClr val="1B4686"/>
                </a:solidFill>
              </a:rPr>
              <a:t>quit </a:t>
            </a:r>
            <a:r>
              <a:rPr lang="en-GB" sz="1600" dirty="0">
                <a:solidFill>
                  <a:srgbClr val="1B4686"/>
                </a:solidFill>
              </a:rPr>
              <a:t>his </a:t>
            </a:r>
            <a:r>
              <a:rPr lang="en-GB" sz="1600" dirty="0">
                <a:solidFill>
                  <a:srgbClr val="1B4686"/>
                </a:solidFill>
                <a:latin typeface="Open sans"/>
                <a:ea typeface="Rockwell"/>
                <a:cs typeface="Open sans"/>
              </a:rPr>
              <a:t>basketball</a:t>
            </a:r>
            <a:r>
              <a:rPr lang="en-GB" sz="16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GB" sz="1600" dirty="0">
                <a:solidFill>
                  <a:srgbClr val="1B4686"/>
                </a:solidFill>
                <a:latin typeface="Open sans"/>
                <a:ea typeface="Rockwell"/>
                <a:cs typeface="Open sans"/>
              </a:rPr>
              <a:t>team</a:t>
            </a:r>
            <a:r>
              <a:rPr lang="en-GB" sz="16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GB" sz="1600" dirty="0">
                <a:solidFill>
                  <a:srgbClr val="1B4686"/>
                </a:solidFill>
                <a:latin typeface="Open sans"/>
                <a:ea typeface="Rockwell"/>
                <a:cs typeface="Open sans"/>
              </a:rPr>
              <a:t>last</a:t>
            </a:r>
            <a:r>
              <a:rPr lang="en-GB" sz="1600" dirty="0">
                <a:solidFill>
                  <a:srgbClr val="1B4686"/>
                </a:solidFill>
              </a:rPr>
              <a:t> week.”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50601" y="3479647"/>
            <a:ext cx="2605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1B4686"/>
                </a:solidFill>
              </a:rPr>
              <a:t>“I </a:t>
            </a:r>
            <a:r>
              <a:rPr lang="en-GB" sz="1600" b="1" dirty="0">
                <a:solidFill>
                  <a:srgbClr val="1B4686"/>
                </a:solidFill>
              </a:rPr>
              <a:t>have</a:t>
            </a:r>
            <a:r>
              <a:rPr lang="en-GB" sz="1600" dirty="0">
                <a:solidFill>
                  <a:srgbClr val="1B4686"/>
                </a:solidFill>
              </a:rPr>
              <a:t> </a:t>
            </a:r>
            <a:r>
              <a:rPr lang="en-GB" sz="1600" b="1" dirty="0">
                <a:solidFill>
                  <a:srgbClr val="1B4686"/>
                </a:solidFill>
              </a:rPr>
              <a:t>been</a:t>
            </a:r>
            <a:r>
              <a:rPr lang="en-GB" sz="1600" dirty="0">
                <a:solidFill>
                  <a:srgbClr val="1B4686"/>
                </a:solidFill>
              </a:rPr>
              <a:t> here before.”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50601" y="4085107"/>
            <a:ext cx="4015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1B4686"/>
                </a:solidFill>
              </a:rPr>
              <a:t>“I </a:t>
            </a:r>
            <a:r>
              <a:rPr lang="en-GB" sz="1600" b="1" dirty="0">
                <a:solidFill>
                  <a:srgbClr val="1B4686"/>
                </a:solidFill>
              </a:rPr>
              <a:t>am going to </a:t>
            </a:r>
            <a:r>
              <a:rPr lang="en-GB" sz="1600" dirty="0">
                <a:solidFill>
                  <a:srgbClr val="1B4686"/>
                </a:solidFill>
              </a:rPr>
              <a:t>visit my brother tomorrow.”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71939" y="4734675"/>
            <a:ext cx="25675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1B4686"/>
                </a:solidFill>
              </a:rPr>
              <a:t>“I may come; I’ll call later.”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50601" y="5340135"/>
            <a:ext cx="437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1B4686"/>
                </a:solidFill>
              </a:rPr>
              <a:t>“You </a:t>
            </a:r>
            <a:r>
              <a:rPr lang="en-GB" sz="1600" b="1" dirty="0">
                <a:solidFill>
                  <a:srgbClr val="1B4686"/>
                </a:solidFill>
              </a:rPr>
              <a:t>must</a:t>
            </a:r>
            <a:r>
              <a:rPr lang="en-GB" sz="1600" dirty="0">
                <a:solidFill>
                  <a:srgbClr val="1B4686"/>
                </a:solidFill>
              </a:rPr>
              <a:t> see the film because it’s amazing!”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782935" y="1400576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it-IT" sz="1800" dirty="0" err="1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18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simple</a:t>
            </a:r>
          </a:p>
        </p:txBody>
      </p:sp>
      <p:sp>
        <p:nvSpPr>
          <p:cNvPr id="47" name="Rectangle 46"/>
          <p:cNvSpPr/>
          <p:nvPr/>
        </p:nvSpPr>
        <p:spPr>
          <a:xfrm>
            <a:off x="6782935" y="2026085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it-IT" sz="1800" dirty="0" err="1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18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continuous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782935" y="2676831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fr-FR" sz="1800" dirty="0" err="1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past</a:t>
            </a:r>
            <a:r>
              <a:rPr lang="en-US" sz="18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simple</a:t>
            </a:r>
          </a:p>
        </p:txBody>
      </p:sp>
      <p:sp>
        <p:nvSpPr>
          <p:cNvPr id="49" name="Rectangle 48"/>
          <p:cNvSpPr/>
          <p:nvPr/>
        </p:nvSpPr>
        <p:spPr>
          <a:xfrm>
            <a:off x="6757373" y="3260980"/>
            <a:ext cx="24634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it-IT" sz="1800" dirty="0" err="1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180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perfect simple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782935" y="3949876"/>
            <a:ext cx="2511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i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am/is/are going to</a:t>
            </a:r>
          </a:p>
        </p:txBody>
      </p:sp>
      <p:sp>
        <p:nvSpPr>
          <p:cNvPr id="51" name="Rectangle 50"/>
          <p:cNvSpPr/>
          <p:nvPr/>
        </p:nvSpPr>
        <p:spPr>
          <a:xfrm>
            <a:off x="6804690" y="4575385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s-MX" sz="1800" i="1" dirty="0" err="1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will</a:t>
            </a:r>
            <a:r>
              <a:rPr lang="en-US" sz="1800" i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/can/may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823878" y="5238310"/>
            <a:ext cx="2347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sz="1800" i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must/have to</a:t>
            </a:r>
          </a:p>
        </p:txBody>
      </p:sp>
      <p:sp>
        <p:nvSpPr>
          <p:cNvPr id="53" name="Rounded Rectangular Callout 52"/>
          <p:cNvSpPr/>
          <p:nvPr/>
        </p:nvSpPr>
        <p:spPr>
          <a:xfrm>
            <a:off x="9149592" y="5709877"/>
            <a:ext cx="2606725" cy="883662"/>
          </a:xfrm>
          <a:prstGeom prst="wedgeRoundRectCallout">
            <a:avLst>
              <a:gd name="adj1" fmla="val 54437"/>
              <a:gd name="adj2" fmla="val -4595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Notice how the tenses change from </a:t>
            </a:r>
            <a:r>
              <a:rPr lang="fr-FR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direct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to reported </a:t>
            </a:r>
            <a:r>
              <a:rPr lang="nl-NL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speech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6" name="Right Arrow 5"/>
          <p:cNvSpPr/>
          <p:nvPr/>
        </p:nvSpPr>
        <p:spPr>
          <a:xfrm>
            <a:off x="9010933" y="1474309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ight Arrow 53"/>
          <p:cNvSpPr/>
          <p:nvPr/>
        </p:nvSpPr>
        <p:spPr>
          <a:xfrm>
            <a:off x="9027995" y="2117285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ight Arrow 54"/>
          <p:cNvSpPr/>
          <p:nvPr/>
        </p:nvSpPr>
        <p:spPr>
          <a:xfrm>
            <a:off x="9055288" y="2759912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ight Arrow 55"/>
          <p:cNvSpPr/>
          <p:nvPr/>
        </p:nvSpPr>
        <p:spPr>
          <a:xfrm>
            <a:off x="9097070" y="3345367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ight Arrow 56"/>
          <p:cNvSpPr/>
          <p:nvPr/>
        </p:nvSpPr>
        <p:spPr>
          <a:xfrm>
            <a:off x="9130350" y="4000195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ight Arrow 57"/>
          <p:cNvSpPr/>
          <p:nvPr/>
        </p:nvSpPr>
        <p:spPr>
          <a:xfrm>
            <a:off x="9041638" y="4666006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ight Arrow 58"/>
          <p:cNvSpPr/>
          <p:nvPr/>
        </p:nvSpPr>
        <p:spPr>
          <a:xfrm>
            <a:off x="9053815" y="5268605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ular Callout 19"/>
          <p:cNvSpPr/>
          <p:nvPr/>
        </p:nvSpPr>
        <p:spPr>
          <a:xfrm>
            <a:off x="294578" y="5649985"/>
            <a:ext cx="4460437" cy="758192"/>
          </a:xfrm>
          <a:prstGeom prst="wedgeRoundRectCallout">
            <a:avLst>
              <a:gd name="adj1" fmla="val 54437"/>
              <a:gd name="adj2" fmla="val -4595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these examples of reported speech and work out what tense is being used in the highlighted parts.</a:t>
            </a:r>
          </a:p>
        </p:txBody>
      </p:sp>
      <p:sp>
        <p:nvSpPr>
          <p:cNvPr id="61" name="Google Shape;65;p15">
            <a:extLst>
              <a:ext uri="{FF2B5EF4-FFF2-40B4-BE49-F238E27FC236}">
                <a16:creationId xmlns:a16="http://schemas.microsoft.com/office/drawing/2014/main" id="{6C61B945-6BAA-4EA7-862E-32CEB7EE8E8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9" grpId="0"/>
      <p:bldP spid="31" grpId="0"/>
      <p:bldP spid="36" grpId="0"/>
      <p:bldP spid="37" grpId="0"/>
      <p:bldP spid="38" grpId="0"/>
      <p:bldP spid="39" grpId="0" animBg="1"/>
      <p:bldP spid="3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 animBg="1"/>
      <p:bldP spid="6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204937" y="133851"/>
            <a:ext cx="10713268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Tense changes in reported </a:t>
            </a:r>
            <a:r>
              <a:rPr lang="nl-NL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speech</a:t>
            </a:r>
            <a:endParaRPr lang="en-US" sz="44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8" name="Table 23">
            <a:extLst>
              <a:ext uri="{FF2B5EF4-FFF2-40B4-BE49-F238E27FC236}">
                <a16:creationId xmlns:a16="http://schemas.microsoft.com/office/drawing/2014/main" id="{CA024802-1E5C-458F-B7A7-9D978335F3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262973"/>
              </p:ext>
            </p:extLst>
          </p:nvPr>
        </p:nvGraphicFramePr>
        <p:xfrm>
          <a:off x="312650" y="1070154"/>
          <a:ext cx="11286474" cy="4649027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63123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50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9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3862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example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direct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nl-NL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speech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reported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nl-NL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speech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17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/>
                          <a:ea typeface="Open Sans" charset="0"/>
                          <a:cs typeface="Open sans"/>
                        </a:rPr>
                        <a:t>She said she </a:t>
                      </a:r>
                      <a:r>
                        <a:rPr lang="en-GB" sz="1600" b="1" dirty="0">
                          <a:latin typeface="Open sans"/>
                          <a:ea typeface="Open Sans" charset="0"/>
                          <a:cs typeface="Open sans"/>
                        </a:rPr>
                        <a:t>had</a:t>
                      </a:r>
                      <a:r>
                        <a:rPr lang="en-GB" sz="1600" baseline="0" dirty="0">
                          <a:latin typeface="Open sans"/>
                          <a:ea typeface="Open Sans" charset="0"/>
                          <a:cs typeface="Open sans"/>
                        </a:rPr>
                        <a:t> an appointment that day.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“I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have</a:t>
                      </a:r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 an appointment today.”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simple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simple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17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/>
                          <a:ea typeface="Open Sans" charset="0"/>
                          <a:cs typeface="Open sans"/>
                        </a:rPr>
                        <a:t>Tom</a:t>
                      </a:r>
                      <a:r>
                        <a:rPr lang="en-GB" sz="1600" baseline="0" dirty="0">
                          <a:latin typeface="Open sans"/>
                          <a:ea typeface="Open Sans" charset="0"/>
                          <a:cs typeface="Open sans"/>
                        </a:rPr>
                        <a:t> told me he </a:t>
                      </a:r>
                      <a:r>
                        <a:rPr lang="en-GB" sz="1600" b="1" baseline="0" dirty="0">
                          <a:latin typeface="Open sans"/>
                          <a:ea typeface="Open Sans" charset="0"/>
                          <a:cs typeface="Open sans"/>
                        </a:rPr>
                        <a:t>was getting </a:t>
                      </a:r>
                      <a:r>
                        <a:rPr lang="en-GB" sz="1600" baseline="0" dirty="0">
                          <a:latin typeface="Open sans"/>
                          <a:ea typeface="Open Sans" charset="0"/>
                          <a:cs typeface="Open sans"/>
                        </a:rPr>
                        <a:t>married the following June.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“I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am getting </a:t>
                      </a:r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married next June.”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continuous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continuous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17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/>
                          <a:ea typeface="Open Sans" charset="0"/>
                          <a:cs typeface="Open sans"/>
                        </a:rPr>
                        <a:t>Jayne said Adam</a:t>
                      </a:r>
                      <a:r>
                        <a:rPr lang="en-GB" sz="1600" baseline="0" dirty="0">
                          <a:latin typeface="Open sans"/>
                          <a:ea typeface="Open Sans" charset="0"/>
                          <a:cs typeface="Open sans"/>
                        </a:rPr>
                        <a:t> </a:t>
                      </a:r>
                      <a:r>
                        <a:rPr lang="en-GB" sz="1600" b="1" baseline="0" dirty="0">
                          <a:latin typeface="Open sans"/>
                          <a:ea typeface="Open Sans" charset="0"/>
                          <a:cs typeface="Open sans"/>
                        </a:rPr>
                        <a:t>had quit </a:t>
                      </a:r>
                      <a:r>
                        <a:rPr lang="en-GB" sz="1600" baseline="0" dirty="0">
                          <a:latin typeface="Open sans"/>
                          <a:ea typeface="Open Sans" charset="0"/>
                          <a:cs typeface="Open sans"/>
                        </a:rPr>
                        <a:t>his 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basketball team </a:t>
                      </a:r>
                      <a:r>
                        <a:rPr lang="en-GB" sz="1600" baseline="0" dirty="0">
                          <a:latin typeface="Open sans"/>
                          <a:ea typeface="Open Sans" charset="0"/>
                          <a:cs typeface="Open sans"/>
                        </a:rPr>
                        <a:t>the week before.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“Adam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quit </a:t>
                      </a:r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his </a:t>
                      </a:r>
                      <a:r>
                        <a:rPr lang="en-GB" sz="1600" b="0" i="0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Rockwell"/>
                          <a:cs typeface="Open sans"/>
                          <a:sym typeface="Arial"/>
                        </a:rPr>
                        <a:t>basketball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0" i="0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Rockwell"/>
                          <a:cs typeface="Open sans"/>
                          <a:sym typeface="Arial"/>
                        </a:rPr>
                        <a:t>team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0" i="0" u="none" strike="noStrike" cap="none" dirty="0">
                          <a:solidFill>
                            <a:srgbClr val="1B4686"/>
                          </a:solidFill>
                          <a:latin typeface="Open sans"/>
                          <a:ea typeface="Rockwell"/>
                          <a:cs typeface="Open sans"/>
                          <a:sym typeface="Arial"/>
                        </a:rPr>
                        <a:t>last</a:t>
                      </a:r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 week.”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simple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perfect simple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17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/>
                          <a:ea typeface="Open Sans" charset="0"/>
                          <a:cs typeface="Open sans"/>
                        </a:rPr>
                        <a:t>Francesca said she </a:t>
                      </a:r>
                      <a:r>
                        <a:rPr lang="en-GB" sz="1600" b="1" dirty="0">
                          <a:latin typeface="Open sans"/>
                          <a:ea typeface="Open Sans" charset="0"/>
                          <a:cs typeface="Open sans"/>
                        </a:rPr>
                        <a:t>had been </a:t>
                      </a:r>
                      <a:r>
                        <a:rPr lang="en-GB" sz="1600" dirty="0">
                          <a:latin typeface="Open sans"/>
                          <a:ea typeface="Open Sans" charset="0"/>
                          <a:cs typeface="Open sans"/>
                        </a:rPr>
                        <a:t>there before.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“I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have been </a:t>
                      </a:r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here before.”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present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perfect simple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past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perfect simple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17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/>
                          <a:ea typeface="Open Sans" charset="0"/>
                          <a:cs typeface="Open sans"/>
                        </a:rPr>
                        <a:t>Dana told me she</a:t>
                      </a:r>
                      <a:r>
                        <a:rPr lang="en-GB" sz="1600" baseline="0" dirty="0">
                          <a:latin typeface="Open sans"/>
                          <a:ea typeface="Open Sans" charset="0"/>
                          <a:cs typeface="Open sans"/>
                        </a:rPr>
                        <a:t> </a:t>
                      </a:r>
                      <a:r>
                        <a:rPr lang="en-GB" sz="1600" b="1" baseline="0" dirty="0">
                          <a:latin typeface="Open sans"/>
                          <a:ea typeface="Open Sans" charset="0"/>
                          <a:cs typeface="Open sans"/>
                        </a:rPr>
                        <a:t>was going to</a:t>
                      </a:r>
                      <a:r>
                        <a:rPr lang="en-GB" sz="1600" baseline="0" dirty="0">
                          <a:latin typeface="Open sans"/>
                          <a:ea typeface="Open Sans" charset="0"/>
                          <a:cs typeface="Open sans"/>
                        </a:rPr>
                        <a:t> visit her brother the following day.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“I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am going to </a:t>
                      </a:r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visit my brother tomorrow.”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am/is/are going to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was/were going to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17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/>
                          <a:ea typeface="Open Sans" charset="0"/>
                          <a:cs typeface="Open sans"/>
                        </a:rPr>
                        <a:t>Craig told me he </a:t>
                      </a:r>
                      <a:r>
                        <a:rPr lang="en-GB" sz="1600" b="1" dirty="0">
                          <a:latin typeface="Open sans"/>
                          <a:ea typeface="Open Sans" charset="0"/>
                          <a:cs typeface="Open sans"/>
                        </a:rPr>
                        <a:t>might</a:t>
                      </a:r>
                      <a:r>
                        <a:rPr lang="en-GB" sz="1600" dirty="0">
                          <a:latin typeface="Open sans"/>
                          <a:ea typeface="Open Sans" charset="0"/>
                          <a:cs typeface="Open sans"/>
                        </a:rPr>
                        <a:t> come and that he </a:t>
                      </a:r>
                      <a:r>
                        <a:rPr lang="en-GB" sz="1600" b="1" dirty="0">
                          <a:latin typeface="Open sans"/>
                          <a:ea typeface="Open Sans" charset="0"/>
                          <a:cs typeface="Open sans"/>
                        </a:rPr>
                        <a:t>would</a:t>
                      </a:r>
                      <a:r>
                        <a:rPr lang="en-GB" sz="1600" dirty="0">
                          <a:latin typeface="Open sans"/>
                          <a:ea typeface="Open Sans" charset="0"/>
                          <a:cs typeface="Open sans"/>
                        </a:rPr>
                        <a:t> call later.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“I may come; I’ll call later.”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will/may/can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would/might/could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518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/>
                          <a:ea typeface="Open Sans" charset="0"/>
                          <a:cs typeface="Open sans"/>
                        </a:rPr>
                        <a:t>Jimmy said he </a:t>
                      </a:r>
                      <a:r>
                        <a:rPr lang="en-GB" sz="1600" b="1" dirty="0">
                          <a:latin typeface="Open sans"/>
                          <a:ea typeface="Open Sans" charset="0"/>
                          <a:cs typeface="Open sans"/>
                        </a:rPr>
                        <a:t>had to </a:t>
                      </a:r>
                      <a:r>
                        <a:rPr lang="en-GB" sz="1600" dirty="0">
                          <a:latin typeface="Open sans"/>
                          <a:ea typeface="Open Sans" charset="0"/>
                          <a:cs typeface="Open sans"/>
                        </a:rPr>
                        <a:t>see the film because it was amazing.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“You </a:t>
                      </a:r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must</a:t>
                      </a:r>
                      <a:r>
                        <a:rPr lang="en-GB" sz="1600" dirty="0">
                          <a:solidFill>
                            <a:srgbClr val="1B4686"/>
                          </a:solidFill>
                          <a:latin typeface="Open sans"/>
                          <a:cs typeface="Open sans"/>
                        </a:rPr>
                        <a:t> see the film because it’s amazing!”</a:t>
                      </a:r>
                      <a:endParaRPr lang="en-GB" sz="1600" dirty="0">
                        <a:latin typeface="Open sans"/>
                        <a:ea typeface="Open Sans" charset="0"/>
                        <a:cs typeface="Open san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must/have to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had to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1" name="Right Arrow 60"/>
          <p:cNvSpPr/>
          <p:nvPr/>
        </p:nvSpPr>
        <p:spPr>
          <a:xfrm>
            <a:off x="8847160" y="2107130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ight Arrow 62"/>
          <p:cNvSpPr/>
          <p:nvPr/>
        </p:nvSpPr>
        <p:spPr>
          <a:xfrm>
            <a:off x="8847160" y="3293578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ight Arrow 64"/>
          <p:cNvSpPr/>
          <p:nvPr/>
        </p:nvSpPr>
        <p:spPr>
          <a:xfrm>
            <a:off x="8847160" y="4453720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ight Arrow 59"/>
          <p:cNvSpPr/>
          <p:nvPr/>
        </p:nvSpPr>
        <p:spPr>
          <a:xfrm>
            <a:off x="8847160" y="1541436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Shape 82"/>
          <p:cNvSpPr txBox="1">
            <a:spLocks/>
          </p:cNvSpPr>
          <p:nvPr/>
        </p:nvSpPr>
        <p:spPr>
          <a:xfrm>
            <a:off x="275336" y="746714"/>
            <a:ext cx="9239309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report </a:t>
            </a:r>
            <a:r>
              <a:rPr lang="fr-FR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direct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nl-NL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speech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, the tenses often change.</a:t>
            </a:r>
          </a:p>
        </p:txBody>
      </p:sp>
      <p:sp>
        <p:nvSpPr>
          <p:cNvPr id="62" name="Right Arrow 61"/>
          <p:cNvSpPr/>
          <p:nvPr/>
        </p:nvSpPr>
        <p:spPr>
          <a:xfrm>
            <a:off x="8847160" y="2712101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8205" y="133851"/>
            <a:ext cx="870511" cy="870511"/>
          </a:xfrm>
          <a:prstGeom prst="rect">
            <a:avLst/>
          </a:prstGeom>
        </p:spPr>
      </p:pic>
      <p:sp>
        <p:nvSpPr>
          <p:cNvPr id="64" name="Right Arrow 63"/>
          <p:cNvSpPr/>
          <p:nvPr/>
        </p:nvSpPr>
        <p:spPr>
          <a:xfrm>
            <a:off x="8847160" y="3908927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ounded Rectangular Callout 68"/>
          <p:cNvSpPr/>
          <p:nvPr/>
        </p:nvSpPr>
        <p:spPr>
          <a:xfrm>
            <a:off x="6197358" y="6060573"/>
            <a:ext cx="5089769" cy="612863"/>
          </a:xfrm>
          <a:prstGeom prst="wedgeRoundRectCallout">
            <a:avLst>
              <a:gd name="adj1" fmla="val 54437"/>
              <a:gd name="adj2" fmla="val -4595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Notice how the tense does not change here. </a:t>
            </a:r>
          </a:p>
        </p:txBody>
      </p:sp>
      <p:sp>
        <p:nvSpPr>
          <p:cNvPr id="66" name="Right Arrow 65"/>
          <p:cNvSpPr/>
          <p:nvPr/>
        </p:nvSpPr>
        <p:spPr>
          <a:xfrm>
            <a:off x="8847160" y="4967633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910455"/>
              </p:ext>
            </p:extLst>
          </p:nvPr>
        </p:nvGraphicFramePr>
        <p:xfrm>
          <a:off x="277061" y="5441480"/>
          <a:ext cx="11323788" cy="57912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63711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75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551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Open Sans" panose="020B0604020202020204"/>
                        </a:rPr>
                        <a:t>They said they </a:t>
                      </a:r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Open Sans" panose="020B0604020202020204"/>
                        </a:rPr>
                        <a:t>couldn’t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Open Sans" panose="020B0604020202020204"/>
                        </a:rPr>
                        <a:t> swim the day before.</a:t>
                      </a:r>
                      <a:endParaRPr lang="en-GB" sz="1600" b="0" baseline="0" dirty="0">
                        <a:solidFill>
                          <a:schemeClr val="tx1"/>
                        </a:solidFill>
                        <a:latin typeface="Open Sans" panose="020B0604020202020204"/>
                      </a:endParaRPr>
                    </a:p>
                    <a:p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panose="020B0604020202020204"/>
                        </a:rPr>
                        <a:t>“We </a:t>
                      </a:r>
                      <a:r>
                        <a:rPr lang="en-GB" sz="1600" b="1" baseline="0" dirty="0">
                          <a:solidFill>
                            <a:srgbClr val="1B4686"/>
                          </a:solidFill>
                          <a:latin typeface="Open Sans" panose="020B0604020202020204"/>
                        </a:rPr>
                        <a:t>couldn’t</a:t>
                      </a:r>
                      <a:r>
                        <a:rPr lang="en-GB" sz="1600" b="0" baseline="0" dirty="0">
                          <a:solidFill>
                            <a:srgbClr val="1B4686"/>
                          </a:solidFill>
                          <a:latin typeface="Open Sans" panose="020B0604020202020204"/>
                        </a:rPr>
                        <a:t> swim yesterday.”</a:t>
                      </a:r>
                      <a:endParaRPr lang="en-GB" sz="1600" b="0" dirty="0">
                        <a:solidFill>
                          <a:srgbClr val="1B4686"/>
                        </a:solidFill>
                        <a:latin typeface="Open Sans" panose="020B0604020202020204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i="1" dirty="0">
                          <a:solidFill>
                            <a:schemeClr val="tx1"/>
                          </a:solidFill>
                          <a:latin typeface="Open Sans" panose="020B0604020202020204"/>
                        </a:rPr>
                        <a:t>could/should/might/ would/ought to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Open Sans" panose="020B0604020202020204"/>
                        </a:rPr>
                        <a:t>no change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0" name="Right Arrow 69"/>
          <p:cNvSpPr/>
          <p:nvPr/>
        </p:nvSpPr>
        <p:spPr>
          <a:xfrm>
            <a:off x="8886788" y="5614315"/>
            <a:ext cx="266130" cy="25994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Arc 72"/>
          <p:cNvSpPr/>
          <p:nvPr/>
        </p:nvSpPr>
        <p:spPr>
          <a:xfrm rot="3590229" flipH="1">
            <a:off x="8973516" y="5519130"/>
            <a:ext cx="1713863" cy="354643"/>
          </a:xfrm>
          <a:prstGeom prst="arc">
            <a:avLst>
              <a:gd name="adj1" fmla="val 11246623"/>
              <a:gd name="adj2" fmla="val 1356836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Google Shape;65;p15">
            <a:extLst>
              <a:ext uri="{FF2B5EF4-FFF2-40B4-BE49-F238E27FC236}">
                <a16:creationId xmlns:a16="http://schemas.microsoft.com/office/drawing/2014/main" id="{579F94C9-EB05-4641-A066-D9201111A17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54285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3" grpId="0" animBg="1"/>
      <p:bldP spid="65" grpId="0" animBg="1"/>
      <p:bldP spid="60" grpId="0" animBg="1"/>
      <p:bldP spid="62" grpId="0" animBg="1"/>
      <p:bldP spid="64" grpId="0" animBg="1"/>
      <p:bldP spid="69" grpId="0" animBg="1"/>
      <p:bldP spid="66" grpId="0" animBg="1"/>
      <p:bldP spid="70" grpId="0" animBg="1"/>
      <p:bldP spid="7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13268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consider…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ronoun change</a:t>
            </a: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01" y="1497934"/>
            <a:ext cx="1239894" cy="1239894"/>
          </a:xfrm>
          <a:prstGeom prst="rect">
            <a:avLst/>
          </a:prstGeom>
        </p:spPr>
      </p:pic>
      <p:sp>
        <p:nvSpPr>
          <p:cNvPr id="61" name="Rounded Rectangular Callout 60"/>
          <p:cNvSpPr/>
          <p:nvPr/>
        </p:nvSpPr>
        <p:spPr>
          <a:xfrm>
            <a:off x="2054053" y="1376536"/>
            <a:ext cx="2285935" cy="1076060"/>
          </a:xfrm>
          <a:prstGeom prst="wedgeRoundRectCallout">
            <a:avLst>
              <a:gd name="adj1" fmla="val -64216"/>
              <a:gd name="adj2" fmla="val 23819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have to give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us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the money soon so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can book the tickets.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640239" y="1376535"/>
            <a:ext cx="27295" cy="1361293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62" name="Picture 6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352" y="1437234"/>
            <a:ext cx="1239894" cy="1239894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9831" y="1437234"/>
            <a:ext cx="1239894" cy="1239894"/>
          </a:xfrm>
          <a:prstGeom prst="rect">
            <a:avLst/>
          </a:prstGeom>
        </p:spPr>
      </p:pic>
      <p:sp>
        <p:nvSpPr>
          <p:cNvPr id="64" name="Rounded Rectangular Callout 63"/>
          <p:cNvSpPr/>
          <p:nvPr/>
        </p:nvSpPr>
        <p:spPr>
          <a:xfrm>
            <a:off x="6251064" y="1432241"/>
            <a:ext cx="2278562" cy="1244887"/>
          </a:xfrm>
          <a:prstGeom prst="wedgeRoundRectCallout">
            <a:avLst>
              <a:gd name="adj1" fmla="val -57189"/>
              <a:gd name="adj2" fmla="val -6977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Jude told me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had to give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them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the money soon so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they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could book the tickets.</a:t>
            </a:r>
          </a:p>
        </p:txBody>
      </p:sp>
      <p:sp>
        <p:nvSpPr>
          <p:cNvPr id="65" name="Rounded Rectangular Callout 64"/>
          <p:cNvSpPr/>
          <p:nvPr/>
        </p:nvSpPr>
        <p:spPr>
          <a:xfrm>
            <a:off x="8693624" y="1432240"/>
            <a:ext cx="1746912" cy="1131650"/>
          </a:xfrm>
          <a:prstGeom prst="wedgeRoundRectCallout">
            <a:avLst>
              <a:gd name="adj1" fmla="val 60639"/>
              <a:gd name="adj2" fmla="val -13470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Ok. I’ll give it to her tonight at our Spanish class.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29145" y="2768215"/>
            <a:ext cx="1457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  <a:latin typeface="Open Sans"/>
              </a:rPr>
              <a:t>Later that day…</a:t>
            </a:r>
          </a:p>
        </p:txBody>
      </p:sp>
      <p:sp>
        <p:nvSpPr>
          <p:cNvPr id="80" name="Rounded Rectangular Callout 79"/>
          <p:cNvSpPr/>
          <p:nvPr/>
        </p:nvSpPr>
        <p:spPr>
          <a:xfrm>
            <a:off x="3694888" y="3884975"/>
            <a:ext cx="4098614" cy="1592597"/>
          </a:xfrm>
          <a:prstGeom prst="wedgeRoundRectCallout">
            <a:avLst>
              <a:gd name="adj1" fmla="val -61373"/>
              <a:gd name="adj2" fmla="val 20335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Often it is necessary to change the pronouns and possessive adjectives in reported </a:t>
            </a:r>
            <a:r>
              <a:rPr lang="nl-NL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speech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so that we know exactly who is being referred to. Look at the conversation above.</a:t>
            </a:r>
            <a:endParaRPr lang="en-US" sz="1600" i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82" name="Pentagon 81"/>
          <p:cNvSpPr/>
          <p:nvPr/>
        </p:nvSpPr>
        <p:spPr>
          <a:xfrm>
            <a:off x="9536808" y="5503700"/>
            <a:ext cx="2306505" cy="102553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Time and place word changes…</a:t>
            </a:r>
          </a:p>
        </p:txBody>
      </p:sp>
      <p:pic>
        <p:nvPicPr>
          <p:cNvPr id="32" name="Picture 67">
            <a:extLst>
              <a:ext uri="{FF2B5EF4-FFF2-40B4-BE49-F238E27FC236}">
                <a16:creationId xmlns:a16="http://schemas.microsoft.com/office/drawing/2014/main" id="{217C9E83-EEAA-43AE-94E8-DC1E6914D7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01" y="3877069"/>
            <a:ext cx="1600503" cy="1600503"/>
          </a:xfrm>
          <a:prstGeom prst="rect">
            <a:avLst/>
          </a:prstGeom>
        </p:spPr>
      </p:pic>
      <p:sp>
        <p:nvSpPr>
          <p:cNvPr id="33" name="Arc 77">
            <a:extLst>
              <a:ext uri="{FF2B5EF4-FFF2-40B4-BE49-F238E27FC236}">
                <a16:creationId xmlns:a16="http://schemas.microsoft.com/office/drawing/2014/main" id="{AAD15B16-345E-439C-A2D1-6D63A48DD814}"/>
              </a:ext>
            </a:extLst>
          </p:cNvPr>
          <p:cNvSpPr/>
          <p:nvPr/>
        </p:nvSpPr>
        <p:spPr>
          <a:xfrm rot="5400000" flipH="1">
            <a:off x="4309359" y="-564674"/>
            <a:ext cx="2150882" cy="5602515"/>
          </a:xfrm>
          <a:prstGeom prst="arc">
            <a:avLst>
              <a:gd name="adj1" fmla="val 5364273"/>
              <a:gd name="adj2" fmla="val 1618720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Arc 77">
            <a:extLst>
              <a:ext uri="{FF2B5EF4-FFF2-40B4-BE49-F238E27FC236}">
                <a16:creationId xmlns:a16="http://schemas.microsoft.com/office/drawing/2014/main" id="{6EE0FA8E-604E-492F-8D26-2687FA91FEE3}"/>
              </a:ext>
            </a:extLst>
          </p:cNvPr>
          <p:cNvSpPr/>
          <p:nvPr/>
        </p:nvSpPr>
        <p:spPr>
          <a:xfrm rot="5400000">
            <a:off x="4681459" y="-1066648"/>
            <a:ext cx="904946" cy="5100780"/>
          </a:xfrm>
          <a:prstGeom prst="arc">
            <a:avLst>
              <a:gd name="adj1" fmla="val 5364273"/>
              <a:gd name="adj2" fmla="val 1618720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Arc 77">
            <a:extLst>
              <a:ext uri="{FF2B5EF4-FFF2-40B4-BE49-F238E27FC236}">
                <a16:creationId xmlns:a16="http://schemas.microsoft.com/office/drawing/2014/main" id="{2352858D-F9B1-4005-ABCF-3F0652760DC4}"/>
              </a:ext>
            </a:extLst>
          </p:cNvPr>
          <p:cNvSpPr/>
          <p:nvPr/>
        </p:nvSpPr>
        <p:spPr>
          <a:xfrm rot="5934816">
            <a:off x="5502440" y="-226758"/>
            <a:ext cx="958821" cy="3998205"/>
          </a:xfrm>
          <a:prstGeom prst="arc">
            <a:avLst>
              <a:gd name="adj1" fmla="val 5393493"/>
              <a:gd name="adj2" fmla="val 1540763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9" name="Google Shape;65;p15">
            <a:extLst>
              <a:ext uri="{FF2B5EF4-FFF2-40B4-BE49-F238E27FC236}">
                <a16:creationId xmlns:a16="http://schemas.microsoft.com/office/drawing/2014/main" id="{E57D55F5-A84C-473B-80AF-B6A7A6AA598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81224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2" grpId="0" animBg="1"/>
      <p:bldP spid="33" grpId="0" animBg="1"/>
      <p:bldP spid="34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395656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ime and place changes in reported </a:t>
            </a:r>
            <a:r>
              <a:rPr lang="nl-NL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speech</a:t>
            </a:r>
            <a:endParaRPr lang="en-US" sz="44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299" y="292053"/>
            <a:ext cx="995958" cy="995958"/>
          </a:xfrm>
          <a:prstGeom prst="rect">
            <a:avLst/>
          </a:prstGeom>
        </p:spPr>
      </p:pic>
      <p:sp>
        <p:nvSpPr>
          <p:cNvPr id="61" name="Rounded Rectangular Callout 60"/>
          <p:cNvSpPr/>
          <p:nvPr/>
        </p:nvSpPr>
        <p:spPr>
          <a:xfrm>
            <a:off x="7356143" y="983791"/>
            <a:ext cx="3228365" cy="644242"/>
          </a:xfrm>
          <a:prstGeom prst="wedgeRoundRectCallout">
            <a:avLst>
              <a:gd name="adj1" fmla="val 54890"/>
              <a:gd name="adj2" fmla="val -3496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these examples you saw earlier.</a:t>
            </a:r>
            <a:endParaRPr lang="en-US" sz="1600" i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graphicFrame>
        <p:nvGraphicFramePr>
          <p:cNvPr id="62" name="Tab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247435"/>
              </p:ext>
            </p:extLst>
          </p:nvPr>
        </p:nvGraphicFramePr>
        <p:xfrm>
          <a:off x="450601" y="1727992"/>
          <a:ext cx="11286474" cy="4182366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63123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50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9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533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example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direct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nl-NL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speech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reported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nl-NL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speech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4661">
                <a:tc>
                  <a:txBody>
                    <a:bodyPr/>
                    <a:lstStyle/>
                    <a:p>
                      <a:r>
                        <a:rPr lang="en-GB" sz="1600" b="0" u="none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She said she had</a:t>
                      </a:r>
                      <a:r>
                        <a:rPr lang="en-GB" sz="1600" b="0" u="none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an appointment </a:t>
                      </a:r>
                      <a:r>
                        <a:rPr lang="en-GB" sz="1600" b="1" u="none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then</a:t>
                      </a:r>
                      <a:r>
                        <a:rPr lang="en-GB" sz="1600" b="0" u="none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then 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661">
                <a:tc>
                  <a:txBody>
                    <a:bodyPr/>
                    <a:lstStyle/>
                    <a:p>
                      <a:r>
                        <a:rPr lang="en-GB" sz="1600" b="0" u="none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Tom</a:t>
                      </a:r>
                      <a:r>
                        <a:rPr lang="en-GB" sz="1600" b="0" u="none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told me he was getting married </a:t>
                      </a:r>
                      <a:r>
                        <a:rPr lang="en-GB" sz="1600" b="1" u="none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following June</a:t>
                      </a:r>
                      <a:r>
                        <a:rPr lang="en-GB" sz="1600" b="0" u="none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  <a:endParaRPr lang="en-GB" sz="1600" b="0" u="none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following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June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4661">
                <a:tc>
                  <a:txBody>
                    <a:bodyPr/>
                    <a:lstStyle/>
                    <a:p>
                      <a:r>
                        <a:rPr lang="en-GB" sz="1600" b="0" u="none" dirty="0">
                          <a:latin typeface="Open Sans" charset="0"/>
                          <a:ea typeface="Open Sans" charset="0"/>
                          <a:cs typeface="Open Sans" charset="0"/>
                        </a:rPr>
                        <a:t>Jayne said Adam</a:t>
                      </a:r>
                      <a:r>
                        <a:rPr lang="en-GB" sz="1600" b="0" u="none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had quit his basketball team </a:t>
                      </a:r>
                      <a:r>
                        <a:rPr lang="en-GB" sz="1600" b="1" u="none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week before</a:t>
                      </a:r>
                      <a:r>
                        <a:rPr lang="en-GB" sz="1600" b="0" u="none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week before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4661">
                <a:tc>
                  <a:txBody>
                    <a:bodyPr/>
                    <a:lstStyle/>
                    <a:p>
                      <a:r>
                        <a:rPr lang="en-GB" sz="1600" b="0" u="none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They said they couldn’t swim </a:t>
                      </a:r>
                      <a:r>
                        <a:rPr lang="en-GB" sz="1600" b="1" u="none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day before</a:t>
                      </a:r>
                      <a:r>
                        <a:rPr lang="en-GB" sz="1600" b="0" u="none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day before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4661">
                <a:tc>
                  <a:txBody>
                    <a:bodyPr/>
                    <a:lstStyle/>
                    <a:p>
                      <a:r>
                        <a:rPr lang="en-GB" sz="1600" b="0" u="none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Dana told me she</a:t>
                      </a:r>
                      <a:r>
                        <a:rPr lang="en-GB" sz="1600" b="0" u="none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was going to visit her brother </a:t>
                      </a:r>
                      <a:r>
                        <a:rPr lang="en-GB" sz="1600" b="1" u="none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following day</a:t>
                      </a:r>
                      <a:r>
                        <a:rPr lang="en-GB" sz="1600" b="0" u="none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following day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46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Francesca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said </a:t>
                      </a:r>
                      <a:r>
                        <a:rPr lang="en-GB" sz="1600" b="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she had been </a:t>
                      </a:r>
                      <a:r>
                        <a:rPr lang="en-GB" sz="1600" b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there 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before.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there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46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She said she had an appointment </a:t>
                      </a:r>
                      <a:r>
                        <a:rPr lang="en-GB" sz="1600" b="1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that day.</a:t>
                      </a:r>
                      <a:endParaRPr lang="en-GB" sz="1600" baseline="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that day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6654223"/>
                  </a:ext>
                </a:extLst>
              </a:tr>
            </a:tbl>
          </a:graphicData>
        </a:graphic>
      </p:graphicFrame>
      <p:sp>
        <p:nvSpPr>
          <p:cNvPr id="63" name="Rounded Rectangular Callout 62"/>
          <p:cNvSpPr/>
          <p:nvPr/>
        </p:nvSpPr>
        <p:spPr>
          <a:xfrm>
            <a:off x="6860152" y="5927176"/>
            <a:ext cx="3943978" cy="774624"/>
          </a:xfrm>
          <a:prstGeom prst="wedgeRoundRectCallout">
            <a:avLst>
              <a:gd name="adj1" fmla="val 54890"/>
              <a:gd name="adj2" fmla="val -3496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time and place words in bold. Can you remember what these words were in </a:t>
            </a:r>
            <a:r>
              <a:rPr lang="fr-FR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direct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nl-NL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speech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?</a:t>
            </a:r>
            <a:endParaRPr lang="en-US" sz="1600" i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23881" y="2154651"/>
            <a:ext cx="561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Open Sans"/>
              </a:rPr>
              <a:t>now 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823881" y="2679761"/>
            <a:ext cx="1074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Open Sans"/>
              </a:rPr>
              <a:t>next June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823881" y="3245815"/>
            <a:ext cx="1056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Open Sans"/>
              </a:rPr>
              <a:t>last week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802145" y="3770925"/>
            <a:ext cx="1087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Open Sans"/>
              </a:rPr>
              <a:t>yesterday  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802145" y="4336979"/>
            <a:ext cx="10397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Open Sans"/>
              </a:rPr>
              <a:t>tomorrow 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825684" y="4883205"/>
            <a:ext cx="59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Open Sans"/>
              </a:rPr>
              <a:t>here </a:t>
            </a:r>
          </a:p>
        </p:txBody>
      </p:sp>
      <p:sp>
        <p:nvSpPr>
          <p:cNvPr id="14" name="TextBox 67">
            <a:extLst>
              <a:ext uri="{FF2B5EF4-FFF2-40B4-BE49-F238E27FC236}">
                <a16:creationId xmlns:a16="http://schemas.microsoft.com/office/drawing/2014/main" id="{7DEB8390-4FB2-45D6-9A3D-D4CE6DFFA7D5}"/>
              </a:ext>
            </a:extLst>
          </p:cNvPr>
          <p:cNvSpPr txBox="1"/>
          <p:nvPr/>
        </p:nvSpPr>
        <p:spPr>
          <a:xfrm>
            <a:off x="6824268" y="5456291"/>
            <a:ext cx="6866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Open Sans"/>
              </a:rPr>
              <a:t>today </a:t>
            </a:r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17BEE603-3389-4CFF-A825-DC08BDAEDEE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677756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3" grpId="0" animBg="1"/>
      <p:bldP spid="4" grpId="0"/>
      <p:bldP spid="64" grpId="0"/>
      <p:bldP spid="65" grpId="0"/>
      <p:bldP spid="66" grpId="0"/>
      <p:bldP spid="67" grpId="0"/>
      <p:bldP spid="68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395656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ime and place changes</a:t>
            </a:r>
          </a:p>
        </p:txBody>
      </p:sp>
      <p:graphicFrame>
        <p:nvGraphicFramePr>
          <p:cNvPr id="62" name="Tab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498062"/>
              </p:ext>
            </p:extLst>
          </p:nvPr>
        </p:nvGraphicFramePr>
        <p:xfrm>
          <a:off x="450600" y="1727992"/>
          <a:ext cx="7874533" cy="335280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997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770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1929"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direct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nl-NL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speech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reported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nl-NL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speech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now;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at the moment;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recently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then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today/tonight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that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day/that night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yesterday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day before; the previous day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tomorrow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following/next day; the day after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next week/month/year/June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following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week/month/year/June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last week/month/year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previous week; the week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before, etc.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 week/month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ago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this/these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that/those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here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there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3" name="Rounded Rectangular Callout 62"/>
          <p:cNvSpPr/>
          <p:nvPr/>
        </p:nvSpPr>
        <p:spPr>
          <a:xfrm>
            <a:off x="8598313" y="3168687"/>
            <a:ext cx="3152409" cy="2167587"/>
          </a:xfrm>
          <a:prstGeom prst="wedgeRoundRectCallout">
            <a:avLst>
              <a:gd name="adj1" fmla="val -5829"/>
              <a:gd name="adj2" fmla="val -7391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These don’t change if we report in the </a:t>
            </a:r>
            <a:r>
              <a:rPr lang="it-IT" sz="16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e.g.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“She </a:t>
            </a:r>
            <a:r>
              <a:rPr lang="en-US" sz="1600" b="1" i="1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says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she has an appointment now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.” More on this later…</a:t>
            </a:r>
            <a:endParaRPr lang="en-US" sz="1600" i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14" name="Shape 82"/>
          <p:cNvSpPr txBox="1">
            <a:spLocks/>
          </p:cNvSpPr>
          <p:nvPr/>
        </p:nvSpPr>
        <p:spPr>
          <a:xfrm>
            <a:off x="464249" y="825009"/>
            <a:ext cx="11040814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often need to change the time and place words when we report </a:t>
            </a:r>
            <a:r>
              <a:rPr lang="fr-FR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direct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nl-NL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speech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as we don’t know exactly when the person was referring to when they made the statement.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2833" y="1458301"/>
            <a:ext cx="1357513" cy="1357513"/>
          </a:xfrm>
          <a:prstGeom prst="rect">
            <a:avLst/>
          </a:prstGeom>
        </p:spPr>
      </p:pic>
      <p:sp>
        <p:nvSpPr>
          <p:cNvPr id="16" name="Pentagon 15"/>
          <p:cNvSpPr/>
          <p:nvPr/>
        </p:nvSpPr>
        <p:spPr>
          <a:xfrm>
            <a:off x="9536808" y="5503700"/>
            <a:ext cx="2306505" cy="102553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Reporting verbs…</a:t>
            </a:r>
          </a:p>
        </p:txBody>
      </p:sp>
      <p:sp>
        <p:nvSpPr>
          <p:cNvPr id="10" name="Google Shape;65;p15">
            <a:extLst>
              <a:ext uri="{FF2B5EF4-FFF2-40B4-BE49-F238E27FC236}">
                <a16:creationId xmlns:a16="http://schemas.microsoft.com/office/drawing/2014/main" id="{5E311253-F27B-45C0-A7DD-00DD3A8F4A3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085729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395656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consider…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reporting verbs</a:t>
            </a:r>
          </a:p>
        </p:txBody>
      </p:sp>
      <p:sp>
        <p:nvSpPr>
          <p:cNvPr id="63" name="Rounded Rectangular Callout 62"/>
          <p:cNvSpPr/>
          <p:nvPr/>
        </p:nvSpPr>
        <p:spPr>
          <a:xfrm>
            <a:off x="8528699" y="1276501"/>
            <a:ext cx="1747416" cy="733799"/>
          </a:xfrm>
          <a:prstGeom prst="wedgeRoundRectCallout">
            <a:avLst>
              <a:gd name="adj1" fmla="val 66434"/>
              <a:gd name="adj2" fmla="val -1457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Here is the object.</a:t>
            </a:r>
          </a:p>
        </p:txBody>
      </p:sp>
      <p:sp>
        <p:nvSpPr>
          <p:cNvPr id="14" name="Shape 82"/>
          <p:cNvSpPr txBox="1">
            <a:spLocks/>
          </p:cNvSpPr>
          <p:nvPr/>
        </p:nvSpPr>
        <p:spPr>
          <a:xfrm>
            <a:off x="464249" y="825009"/>
            <a:ext cx="11040814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report what someone has said, we commonly use the reporting verbs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say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tell.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verb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tell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needs an object. Look…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9168" y="1256876"/>
            <a:ext cx="942231" cy="942231"/>
          </a:xfrm>
          <a:prstGeom prst="rect">
            <a:avLst/>
          </a:prstGeom>
        </p:spPr>
      </p:pic>
      <p:sp>
        <p:nvSpPr>
          <p:cNvPr id="16" name="Pentagon 15"/>
          <p:cNvSpPr/>
          <p:nvPr/>
        </p:nvSpPr>
        <p:spPr>
          <a:xfrm>
            <a:off x="9536808" y="5503700"/>
            <a:ext cx="2306505" cy="102553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graphicFrame>
        <p:nvGraphicFramePr>
          <p:cNvPr id="10" name="Table 61">
            <a:extLst>
              <a:ext uri="{FF2B5EF4-FFF2-40B4-BE49-F238E27FC236}">
                <a16:creationId xmlns:a16="http://schemas.microsoft.com/office/drawing/2014/main" id="{FABB2892-679D-4F83-BFEB-F507AA6A8D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665216"/>
              </p:ext>
            </p:extLst>
          </p:nvPr>
        </p:nvGraphicFramePr>
        <p:xfrm>
          <a:off x="450600" y="1727992"/>
          <a:ext cx="7874533" cy="384048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997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770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192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+ (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that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)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verb + object + (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that)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say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She </a:t>
                      </a:r>
                      <a:r>
                        <a:rPr lang="en-GB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said (that) </a:t>
                      </a:r>
                      <a:r>
                        <a:rPr lang="en-GB" sz="1600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she </a:t>
                      </a:r>
                      <a:r>
                        <a:rPr lang="en-GB" sz="1600" b="0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had</a:t>
                      </a:r>
                      <a:r>
                        <a:rPr lang="en-GB" sz="1600" i="1" baseline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an appointment that day.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tell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Tom </a:t>
                      </a:r>
                      <a:r>
                        <a:rPr lang="en-GB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told me (that) </a:t>
                      </a:r>
                      <a:r>
                        <a:rPr lang="en-GB" sz="1600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he was getting married the following June.</a:t>
                      </a:r>
                      <a:endParaRPr lang="en-GB" sz="1600" i="1" baseline="0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299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1" name="Arc 77">
            <a:extLst>
              <a:ext uri="{FF2B5EF4-FFF2-40B4-BE49-F238E27FC236}">
                <a16:creationId xmlns:a16="http://schemas.microsoft.com/office/drawing/2014/main" id="{5AFC191A-4632-46BC-B13B-A9CED1CB5E08}"/>
              </a:ext>
            </a:extLst>
          </p:cNvPr>
          <p:cNvSpPr/>
          <p:nvPr/>
        </p:nvSpPr>
        <p:spPr>
          <a:xfrm rot="4658974" flipH="1" flipV="1">
            <a:off x="6559651" y="-1661736"/>
            <a:ext cx="583749" cy="7064015"/>
          </a:xfrm>
          <a:prstGeom prst="arc">
            <a:avLst>
              <a:gd name="adj1" fmla="val 5841534"/>
              <a:gd name="adj2" fmla="val 1550142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2" name="Rounded Rectangular Callout 62">
            <a:extLst>
              <a:ext uri="{FF2B5EF4-FFF2-40B4-BE49-F238E27FC236}">
                <a16:creationId xmlns:a16="http://schemas.microsoft.com/office/drawing/2014/main" id="{59BC6D30-2F94-4D28-8F7B-F85F4EA03F4C}"/>
              </a:ext>
            </a:extLst>
          </p:cNvPr>
          <p:cNvSpPr/>
          <p:nvPr/>
        </p:nvSpPr>
        <p:spPr>
          <a:xfrm>
            <a:off x="8528699" y="2245086"/>
            <a:ext cx="2066730" cy="733799"/>
          </a:xfrm>
          <a:prstGeom prst="wedgeRoundRectCallout">
            <a:avLst>
              <a:gd name="adj1" fmla="val 60620"/>
              <a:gd name="adj2" fmla="val -4820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can omit 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that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if we want to.</a:t>
            </a:r>
          </a:p>
        </p:txBody>
      </p:sp>
      <p:sp>
        <p:nvSpPr>
          <p:cNvPr id="13" name="Arc 77">
            <a:extLst>
              <a:ext uri="{FF2B5EF4-FFF2-40B4-BE49-F238E27FC236}">
                <a16:creationId xmlns:a16="http://schemas.microsoft.com/office/drawing/2014/main" id="{B503D953-1093-450C-86F3-218860BFDD5E}"/>
              </a:ext>
            </a:extLst>
          </p:cNvPr>
          <p:cNvSpPr/>
          <p:nvPr/>
        </p:nvSpPr>
        <p:spPr>
          <a:xfrm rot="5157138" flipV="1">
            <a:off x="6171646" y="1327045"/>
            <a:ext cx="2089380" cy="3797478"/>
          </a:xfrm>
          <a:prstGeom prst="arc">
            <a:avLst>
              <a:gd name="adj1" fmla="val 6955233"/>
              <a:gd name="adj2" fmla="val 1320528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Rounded Rectangular Callout 62">
            <a:extLst>
              <a:ext uri="{FF2B5EF4-FFF2-40B4-BE49-F238E27FC236}">
                <a16:creationId xmlns:a16="http://schemas.microsoft.com/office/drawing/2014/main" id="{2598F012-A2C4-4886-B0A7-32ABD9453686}"/>
              </a:ext>
            </a:extLst>
          </p:cNvPr>
          <p:cNvSpPr/>
          <p:nvPr/>
        </p:nvSpPr>
        <p:spPr>
          <a:xfrm>
            <a:off x="8528699" y="3149629"/>
            <a:ext cx="2976364" cy="733799"/>
          </a:xfrm>
          <a:prstGeom prst="wedgeRoundRectCallout">
            <a:avLst>
              <a:gd name="adj1" fmla="val 40626"/>
              <a:gd name="adj2" fmla="val -83807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There are other reporting verbs which follow these patterns too. Look…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772EBCD-BC11-4C42-AF1D-2E6E49D8764B}"/>
              </a:ext>
            </a:extLst>
          </p:cNvPr>
          <p:cNvSpPr/>
          <p:nvPr/>
        </p:nvSpPr>
        <p:spPr>
          <a:xfrm>
            <a:off x="464249" y="2887230"/>
            <a:ext cx="5494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add 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08C73DF0-F8AF-45A0-897A-5749DFBCD8D9}"/>
              </a:ext>
            </a:extLst>
          </p:cNvPr>
          <p:cNvSpPr/>
          <p:nvPr/>
        </p:nvSpPr>
        <p:spPr>
          <a:xfrm>
            <a:off x="471926" y="3216663"/>
            <a:ext cx="7318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admit 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9CABDABE-CD87-473D-9FE3-EF50EF7B0E3C}"/>
              </a:ext>
            </a:extLst>
          </p:cNvPr>
          <p:cNvSpPr/>
          <p:nvPr/>
        </p:nvSpPr>
        <p:spPr>
          <a:xfrm>
            <a:off x="486440" y="4208496"/>
            <a:ext cx="8916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explain 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FCE62023-FBF9-4DAB-87F3-E759C5B358A6}"/>
              </a:ext>
            </a:extLst>
          </p:cNvPr>
          <p:cNvSpPr/>
          <p:nvPr/>
        </p:nvSpPr>
        <p:spPr>
          <a:xfrm>
            <a:off x="479547" y="3547863"/>
            <a:ext cx="8804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believe 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472B5B5C-8516-4C0D-9572-BBBC6934C4F3}"/>
              </a:ext>
            </a:extLst>
          </p:cNvPr>
          <p:cNvSpPr/>
          <p:nvPr/>
        </p:nvSpPr>
        <p:spPr>
          <a:xfrm>
            <a:off x="478609" y="3888184"/>
            <a:ext cx="10853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complain 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E51466CE-935E-446A-964B-424D950192A6}"/>
              </a:ext>
            </a:extLst>
          </p:cNvPr>
          <p:cNvSpPr/>
          <p:nvPr/>
        </p:nvSpPr>
        <p:spPr>
          <a:xfrm>
            <a:off x="471926" y="4533999"/>
            <a:ext cx="7205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insist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AE0BD11C-6DAC-4F0B-B2C5-AA67DC35D05B}"/>
              </a:ext>
            </a:extLst>
          </p:cNvPr>
          <p:cNvSpPr/>
          <p:nvPr/>
        </p:nvSpPr>
        <p:spPr>
          <a:xfrm>
            <a:off x="486023" y="4859501"/>
            <a:ext cx="7104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know 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176DA917-EF43-4E55-9846-AF548CB91C66}"/>
              </a:ext>
            </a:extLst>
          </p:cNvPr>
          <p:cNvSpPr/>
          <p:nvPr/>
        </p:nvSpPr>
        <p:spPr>
          <a:xfrm>
            <a:off x="486023" y="5216699"/>
            <a:ext cx="9825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mention 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BE502F9E-020E-4CB6-94DE-CC429ACAD415}"/>
              </a:ext>
            </a:extLst>
          </p:cNvPr>
          <p:cNvSpPr/>
          <p:nvPr/>
        </p:nvSpPr>
        <p:spPr>
          <a:xfrm>
            <a:off x="4479464" y="2855108"/>
            <a:ext cx="8234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advise 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83F14D21-4FBF-4019-8057-1C048B361BCC}"/>
              </a:ext>
            </a:extLst>
          </p:cNvPr>
          <p:cNvSpPr/>
          <p:nvPr/>
        </p:nvSpPr>
        <p:spPr>
          <a:xfrm>
            <a:off x="4473857" y="3216663"/>
            <a:ext cx="10741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convince 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93B92FFD-8E5C-4D46-A1E5-C5C9A66399C6}"/>
              </a:ext>
            </a:extLst>
          </p:cNvPr>
          <p:cNvSpPr/>
          <p:nvPr/>
        </p:nvSpPr>
        <p:spPr>
          <a:xfrm>
            <a:off x="4473857" y="3586763"/>
            <a:ext cx="9828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promise 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F06C39AD-616C-4B3B-8EF8-557580F0A534}"/>
              </a:ext>
            </a:extLst>
          </p:cNvPr>
          <p:cNvSpPr/>
          <p:nvPr/>
        </p:nvSpPr>
        <p:spPr>
          <a:xfrm>
            <a:off x="4479464" y="3886417"/>
            <a:ext cx="8229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inform 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F2317F3D-98E0-421C-BCAA-AC2EBAD700D9}"/>
              </a:ext>
            </a:extLst>
          </p:cNvPr>
          <p:cNvSpPr/>
          <p:nvPr/>
        </p:nvSpPr>
        <p:spPr>
          <a:xfrm>
            <a:off x="4479464" y="4211111"/>
            <a:ext cx="6635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warn </a:t>
            </a:r>
          </a:p>
        </p:txBody>
      </p:sp>
      <p:sp>
        <p:nvSpPr>
          <p:cNvPr id="33" name="Rounded Rectangular Callout 27">
            <a:extLst>
              <a:ext uri="{FF2B5EF4-FFF2-40B4-BE49-F238E27FC236}">
                <a16:creationId xmlns:a16="http://schemas.microsoft.com/office/drawing/2014/main" id="{A8CF154C-05C0-43FC-85F9-2D7875404F1C}"/>
              </a:ext>
            </a:extLst>
          </p:cNvPr>
          <p:cNvSpPr/>
          <p:nvPr/>
        </p:nvSpPr>
        <p:spPr>
          <a:xfrm>
            <a:off x="5743637" y="4075036"/>
            <a:ext cx="5761862" cy="1342086"/>
          </a:xfrm>
          <a:prstGeom prst="wedgeRoundRectCallout">
            <a:avLst>
              <a:gd name="adj1" fmla="val 37979"/>
              <a:gd name="adj2" fmla="val -58729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When the reporting verbs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say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and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tell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are in the </a:t>
            </a:r>
            <a:r>
              <a:rPr lang="it-IT" sz="1600" b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future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 </a:t>
            </a:r>
            <a:r>
              <a:rPr lang="it-IT" sz="1600" b="1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present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perfect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(e.g.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 says; They have told me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), the verb tenses when reported 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do not change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 For example,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 says he will call us; She has told me she has an appointment today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32" name="Google Shape;65;p15">
            <a:extLst>
              <a:ext uri="{FF2B5EF4-FFF2-40B4-BE49-F238E27FC236}">
                <a16:creationId xmlns:a16="http://schemas.microsoft.com/office/drawing/2014/main" id="{B7D8ADD6-F3ED-4FB2-9A19-E5F4AFA3229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02814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16" grpId="0" animBg="1"/>
      <p:bldP spid="11" grpId="0" animBg="1"/>
      <p:bldP spid="12" grpId="0" animBg="1"/>
      <p:bldP spid="13" grpId="0" animBg="1"/>
      <p:bldP spid="17" grpId="0" animBg="1"/>
      <p:bldP spid="3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  <p:bldP spid="29" grpId="0"/>
      <p:bldP spid="30" grpId="0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2" y="1277352"/>
            <a:ext cx="1142996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Mary told me, “</a:t>
            </a:r>
            <a:r>
              <a:rPr lang="en-US" sz="1600" dirty="0"/>
              <a:t>I am working tonight.”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Francine and Roberto said, “We wanted to leave an hour ago, but the train has been cancelled.”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Jenny says, “I want my computer back next week.”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Harry insisted, “You can go to the concert for free next Friday.”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GB" sz="1600" dirty="0"/>
              <a:t>Rachel warned me, “It will be cold in England.”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Carl said, “I could live here forever!”</a:t>
            </a:r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Write these statements in reported </a:t>
            </a:r>
            <a:r>
              <a:rPr lang="nl-NL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speech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E10EE3D3-361D-4860-843C-CE2DCF6B874E}"/>
              </a:ext>
            </a:extLst>
          </p:cNvPr>
          <p:cNvSpPr/>
          <p:nvPr/>
        </p:nvSpPr>
        <p:spPr>
          <a:xfrm>
            <a:off x="867758" y="1879203"/>
            <a:ext cx="47772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Mary told me (that) she was working that night.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AFE902AC-7963-4EBB-877B-8CF5D34AC985}"/>
              </a:ext>
            </a:extLst>
          </p:cNvPr>
          <p:cNvSpPr/>
          <p:nvPr/>
        </p:nvSpPr>
        <p:spPr>
          <a:xfrm>
            <a:off x="867758" y="2609734"/>
            <a:ext cx="106279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Francine and Roberto said (that) they had wanted to leave an hour before, but the train had been cancelled.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F2E74FC9-2785-4B90-BF33-DB8DBA7F57CB}"/>
              </a:ext>
            </a:extLst>
          </p:cNvPr>
          <p:cNvSpPr/>
          <p:nvPr/>
        </p:nvSpPr>
        <p:spPr>
          <a:xfrm>
            <a:off x="867757" y="3369163"/>
            <a:ext cx="58406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Jenny says (that) she wants her computer back next week.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156F8D21-ECED-4E6F-B19C-6E17D48F87CF}"/>
              </a:ext>
            </a:extLst>
          </p:cNvPr>
          <p:cNvSpPr/>
          <p:nvPr/>
        </p:nvSpPr>
        <p:spPr>
          <a:xfrm>
            <a:off x="867757" y="4063098"/>
            <a:ext cx="79399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Harry insisted (that) I/we could come to the concert for free the following Friday.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6A46D80E-5E05-42A4-BA80-0FD1DBB1499F}"/>
              </a:ext>
            </a:extLst>
          </p:cNvPr>
          <p:cNvSpPr/>
          <p:nvPr/>
        </p:nvSpPr>
        <p:spPr>
          <a:xfrm>
            <a:off x="867757" y="4828182"/>
            <a:ext cx="53335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Rachel warned me (that) it would be cold in England.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E4B47432-3C17-4AFC-8DFC-CB1CD571151C}"/>
              </a:ext>
            </a:extLst>
          </p:cNvPr>
          <p:cNvSpPr/>
          <p:nvPr/>
        </p:nvSpPr>
        <p:spPr>
          <a:xfrm>
            <a:off x="867757" y="5521804"/>
            <a:ext cx="42963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Carl said (that) he could live there forever.</a:t>
            </a:r>
          </a:p>
        </p:txBody>
      </p:sp>
      <p:sp>
        <p:nvSpPr>
          <p:cNvPr id="15" name="Google Shape;65;p15">
            <a:extLst>
              <a:ext uri="{FF2B5EF4-FFF2-40B4-BE49-F238E27FC236}">
                <a16:creationId xmlns:a16="http://schemas.microsoft.com/office/drawing/2014/main" id="{6D04A0DE-ABF7-493A-9D0C-FB0D43A1E38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/>
      <p:bldP spid="32" grpId="0"/>
      <p:bldP spid="33" grpId="0"/>
      <p:bldP spid="34" grpId="0"/>
      <p:bldP spid="35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5247</TotalTime>
  <Words>1340</Words>
  <Application>Microsoft Office PowerPoint</Application>
  <PresentationFormat>Widescreen</PresentationFormat>
  <Paragraphs>203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Noto Sans Symbols</vt:lpstr>
      <vt:lpstr>Open Sans</vt:lpstr>
      <vt:lpstr>Open Sans</vt:lpstr>
      <vt:lpstr>Rockwell</vt:lpstr>
      <vt:lpstr>Rokkitt</vt:lpstr>
      <vt:lpstr>Times New Roman</vt:lpstr>
      <vt:lpstr>Simple Light</vt:lpstr>
      <vt:lpstr>Pearson</vt:lpstr>
      <vt:lpstr>Grammar B1+ reported speech</vt:lpstr>
      <vt:lpstr>We often have to report what people have said. When we do this, we need to consider various things.</vt:lpstr>
      <vt:lpstr>Tense changes in reported speech</vt:lpstr>
      <vt:lpstr>Tense changes in reported speech</vt:lpstr>
      <vt:lpstr>Let’s consider… pronoun change</vt:lpstr>
      <vt:lpstr>Time and place changes in reported speech</vt:lpstr>
      <vt:lpstr>Time and place changes</vt:lpstr>
      <vt:lpstr>Let’s consider… reporting verbs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116</cp:revision>
  <dcterms:modified xsi:type="dcterms:W3CDTF">2019-12-05T10:40:59Z</dcterms:modified>
</cp:coreProperties>
</file>